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75" r:id="rId4"/>
    <p:sldId id="257" r:id="rId5"/>
    <p:sldId id="272" r:id="rId6"/>
    <p:sldId id="278" r:id="rId7"/>
    <p:sldId id="263" r:id="rId8"/>
    <p:sldId id="273" r:id="rId9"/>
    <p:sldId id="267" r:id="rId10"/>
    <p:sldId id="277" r:id="rId11"/>
    <p:sldId id="276" r:id="rId12"/>
    <p:sldId id="274" r:id="rId13"/>
    <p:sldId id="269" r:id="rId14"/>
    <p:sldId id="270" r:id="rId15"/>
    <p:sldId id="271" r:id="rId16"/>
    <p:sldId id="265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FF"/>
    <a:srgbClr val="0066CC"/>
    <a:srgbClr val="FFCC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882" autoAdjust="0"/>
    <p:restoredTop sz="83619" autoAdjust="0"/>
  </p:normalViewPr>
  <p:slideViewPr>
    <p:cSldViewPr>
      <p:cViewPr>
        <p:scale>
          <a:sx n="85" d="100"/>
          <a:sy n="85" d="100"/>
        </p:scale>
        <p:origin x="-450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0676D3-02E7-441A-A93C-3565D89DE011}" type="datetimeFigureOut">
              <a:rPr lang="de-DE"/>
              <a:pPr>
                <a:defRPr/>
              </a:pPr>
              <a:t>18.06.2015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2D49FB-1001-46B2-92BA-6C46B47FBC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6E0216-5EA0-411C-B0F8-4B2B9703A894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5BE181-37CE-45D5-BCAC-28C07341988E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56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946AB0-A657-422C-8CDB-A797C27BD6B1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174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C3CFD6-3CE7-42DC-ACAB-77428E599CD3}" type="slidenum">
              <a:rPr lang="de-DE" smtClean="0"/>
              <a:pPr/>
              <a:t>14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F5370-9051-4AD2-B1C9-202706453F03}" type="datetimeFigureOut">
              <a:rPr lang="de-DE"/>
              <a:pPr>
                <a:defRPr/>
              </a:pPr>
              <a:t>18.06.2015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8609-DA11-4EED-90AF-3EF0F5AA20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2F06-D2F6-4A23-940B-E5ADA0053E20}" type="datetimeFigureOut">
              <a:rPr lang="de-DE"/>
              <a:pPr>
                <a:defRPr/>
              </a:pPr>
              <a:t>18.06.2015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E8D29-6FDE-4869-9ECE-14686AA4DC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03FE-7F28-4E64-A49E-794ED0C549BE}" type="datetimeFigureOut">
              <a:rPr lang="de-DE"/>
              <a:pPr>
                <a:defRPr/>
              </a:pPr>
              <a:t>18.06.2015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318F-F134-4436-8FEA-B098A0618D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473A-C420-44A2-8E23-EC0FAFE35270}" type="datetimeFigureOut">
              <a:rPr lang="de-DE"/>
              <a:pPr>
                <a:defRPr/>
              </a:pPr>
              <a:t>18.06.2015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58F6-30EE-4E4D-9A51-E8FEDE115A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4C70A-1E96-498D-A39B-C7CD53835956}" type="datetimeFigureOut">
              <a:rPr lang="de-DE"/>
              <a:pPr>
                <a:defRPr/>
              </a:pPr>
              <a:t>18.06.2015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80CD-84D0-4689-8E24-1C81D2EB40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2F948-3954-415F-AEDE-66DFA1B8CB99}" type="datetimeFigureOut">
              <a:rPr lang="de-DE"/>
              <a:pPr>
                <a:defRPr/>
              </a:pPr>
              <a:t>18.06.2015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3E25-19EB-4149-968F-DDEE263BC3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2892-14FE-4B7E-BF4A-1F78EE2CF714}" type="datetimeFigureOut">
              <a:rPr lang="de-DE"/>
              <a:pPr>
                <a:defRPr/>
              </a:pPr>
              <a:t>18.06.2015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FECD-D01C-45D6-A9BC-807862A084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566E5-53CC-401D-B84D-091A3A0C0B93}" type="datetimeFigureOut">
              <a:rPr lang="de-DE"/>
              <a:pPr>
                <a:defRPr/>
              </a:pPr>
              <a:t>18.06.2015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6486-C53D-47DB-A739-842A6E9A00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EFAA-DAEE-4AE1-9908-375E4E701004}" type="datetimeFigureOut">
              <a:rPr lang="de-DE"/>
              <a:pPr>
                <a:defRPr/>
              </a:pPr>
              <a:t>18.06.2015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1EA9-9539-4077-B4C4-8885E6C668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7282-82F9-416B-890C-D588488A0E4C}" type="datetimeFigureOut">
              <a:rPr lang="de-DE"/>
              <a:pPr>
                <a:defRPr/>
              </a:pPr>
              <a:t>18.06.2015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F0AF1-AC84-46F7-99A0-D8F9C9D350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63D1-4E64-492E-AE3B-49C29D30E9D0}" type="datetimeFigureOut">
              <a:rPr lang="de-DE"/>
              <a:pPr>
                <a:defRPr/>
              </a:pPr>
              <a:t>18.06.2015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4459-3F93-408A-831C-60D6894D76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acintosh%20HD:Users:Philippe:Documents:A_TRAVAUX:CG57:CG57_TRILINGUA:POWER_POINT_TRILENGUA:GF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D6E958-7314-40E6-8B91-9C21D1D498BB}" type="datetimeFigureOut">
              <a:rPr lang="de-DE"/>
              <a:pPr>
                <a:defRPr/>
              </a:pPr>
              <a:t>18.06.2015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38A563-C28D-4DD0-86C0-ABBA65F715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14" descr="Macintosh HD:Users:Philippe:Documents:A_TRAVAUX:CG57:CG57_TRILINGUA:POWER_POINT_TRILENGUA:GF.png"/>
          <p:cNvPicPr>
            <a:picLocks noChangeAspect="1" noChangeArrowheads="1"/>
          </p:cNvPicPr>
          <p:nvPr userDrawn="1"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7235825" y="115888"/>
            <a:ext cx="1728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611188" y="260350"/>
            <a:ext cx="2881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3600" dirty="0">
                <a:latin typeface="Myriad Pro" pitchFamily="34" charset="0"/>
              </a:rPr>
              <a:t>T</a:t>
            </a:r>
            <a:r>
              <a:rPr lang="de-DE" sz="3600" dirty="0">
                <a:solidFill>
                  <a:srgbClr val="CC0000"/>
                </a:solidFill>
                <a:latin typeface="Myriad Pro" pitchFamily="34" charset="0"/>
              </a:rPr>
              <a:t>R</a:t>
            </a:r>
            <a:r>
              <a:rPr lang="de-DE" sz="3600" dirty="0">
                <a:solidFill>
                  <a:srgbClr val="FFCC00"/>
                </a:solidFill>
                <a:latin typeface="Myriad Pro" pitchFamily="34" charset="0"/>
              </a:rPr>
              <a:t>I</a:t>
            </a:r>
            <a:r>
              <a:rPr lang="de-DE" sz="3600" dirty="0">
                <a:solidFill>
                  <a:srgbClr val="0066CC"/>
                </a:solidFill>
                <a:latin typeface="Myriad Pro" pitchFamily="34" charset="0"/>
              </a:rPr>
              <a:t>L</a:t>
            </a:r>
            <a:r>
              <a:rPr lang="de-DE" sz="3600" dirty="0">
                <a:solidFill>
                  <a:srgbClr val="FFFFFF"/>
                </a:solidFill>
                <a:latin typeface="Myriad Pro" pitchFamily="34" charset="0"/>
              </a:rPr>
              <a:t>I</a:t>
            </a:r>
            <a:r>
              <a:rPr lang="de-DE" sz="3600" dirty="0">
                <a:solidFill>
                  <a:srgbClr val="CC0000"/>
                </a:solidFill>
                <a:latin typeface="Myriad Pro" pitchFamily="34" charset="0"/>
              </a:rPr>
              <a:t>N</a:t>
            </a:r>
            <a:r>
              <a:rPr lang="de-DE" sz="3600" dirty="0">
                <a:latin typeface="Myriad Pro" pitchFamily="34" charset="0"/>
              </a:rPr>
              <a:t>G</a:t>
            </a:r>
            <a:r>
              <a:rPr lang="de-DE" sz="3600" dirty="0">
                <a:solidFill>
                  <a:srgbClr val="CC0000"/>
                </a:solidFill>
                <a:latin typeface="Myriad Pro" pitchFamily="34" charset="0"/>
              </a:rPr>
              <a:t>U</a:t>
            </a:r>
            <a:r>
              <a:rPr lang="de-DE" sz="3600" dirty="0">
                <a:solidFill>
                  <a:srgbClr val="FFCC00"/>
                </a:solidFill>
                <a:latin typeface="Myriad Pro" pitchFamily="34" charset="0"/>
              </a:rPr>
              <a:t>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http://europa.eu/abc/symbols/emblem/images/europ_flag/jaune.jpg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8137525" cy="6551612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  <a:defRPr/>
            </a:pP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/>
              <a:t/>
            </a:r>
            <a:br>
              <a:rPr lang="de-DE" sz="4000" b="1" dirty="0"/>
            </a:br>
            <a:r>
              <a:rPr lang="de-DE" sz="2200" b="1" dirty="0" smtClean="0">
                <a:latin typeface="+mn-lt"/>
              </a:rPr>
              <a:t>Förderung der Sprachkompetenz in Moselle, im Saarland und in Rheinland-Pfalz</a:t>
            </a:r>
            <a:br>
              <a:rPr lang="de-DE" sz="2200" b="1" dirty="0" smtClean="0">
                <a:latin typeface="+mn-lt"/>
              </a:rPr>
            </a:br>
            <a:r>
              <a:rPr lang="fr-FR" sz="2200" b="1" dirty="0" smtClean="0"/>
              <a:t>Développement </a:t>
            </a:r>
            <a:r>
              <a:rPr lang="fr-FR" sz="2200" b="1" dirty="0"/>
              <a:t>de la compétence linguistique en Moselle, Sarre et Rhénanie-Palatinat</a:t>
            </a:r>
            <a:br>
              <a:rPr lang="fr-FR" sz="2200" b="1" dirty="0"/>
            </a:br>
            <a:r>
              <a:rPr lang="de-DE" sz="2000" b="1" dirty="0" smtClean="0">
                <a:latin typeface="+mn-lt"/>
              </a:rPr>
              <a:t/>
            </a:r>
            <a:br>
              <a:rPr lang="de-DE" sz="2000" b="1" dirty="0" smtClean="0">
                <a:latin typeface="+mn-lt"/>
              </a:rPr>
            </a:br>
            <a:r>
              <a:rPr lang="de-DE" sz="2200" b="1" dirty="0" smtClean="0">
                <a:latin typeface="+mn-lt"/>
              </a:rPr>
              <a:t>Mehr Sprachen</a:t>
            </a:r>
            <a:r>
              <a:rPr lang="de-DE" sz="2200" b="1" dirty="0">
                <a:latin typeface="+mn-lt"/>
              </a:rPr>
              <a:t>, mehr Freunde! Mehr Sprachen, mehr </a:t>
            </a:r>
            <a:r>
              <a:rPr lang="de-DE" sz="2200" b="1" dirty="0" smtClean="0">
                <a:latin typeface="+mn-lt"/>
              </a:rPr>
              <a:t>Zukunftschancen</a:t>
            </a:r>
            <a:br>
              <a:rPr lang="de-DE" sz="2200" b="1" dirty="0" smtClean="0">
                <a:latin typeface="+mn-lt"/>
              </a:rPr>
            </a:br>
            <a:r>
              <a:rPr lang="fr-FR" sz="2200" b="1" dirty="0" smtClean="0"/>
              <a:t>Davantage </a:t>
            </a:r>
            <a:r>
              <a:rPr lang="fr-FR" sz="2200" b="1" dirty="0"/>
              <a:t>de langues, davantage d’amis ! davantage de langues, davantage de chances d’avenir</a:t>
            </a:r>
            <a:r>
              <a:rPr lang="de-DE" sz="2000" b="1" dirty="0" smtClean="0">
                <a:latin typeface="+mn-lt"/>
              </a:rPr>
              <a:t/>
            </a:r>
            <a:br>
              <a:rPr lang="de-DE" sz="2000" b="1" dirty="0" smtClean="0">
                <a:latin typeface="+mn-lt"/>
              </a:rPr>
            </a:br>
            <a:r>
              <a:rPr lang="de-DE" sz="2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de-DE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de-DE" sz="2200" b="1" dirty="0" smtClean="0">
                <a:latin typeface="+mn-lt"/>
              </a:rPr>
              <a:t>Zweisprachige Erziehung und Bildung </a:t>
            </a:r>
            <a:r>
              <a:rPr lang="de-DE" sz="2200" b="1" dirty="0">
                <a:latin typeface="+mn-lt"/>
              </a:rPr>
              <a:t>durch </a:t>
            </a:r>
            <a:r>
              <a:rPr lang="de-DE" sz="2200" b="1" dirty="0" smtClean="0">
                <a:latin typeface="+mn-lt"/>
              </a:rPr>
              <a:t>Muttersprachler ab der frühen Kindheit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200" b="1" dirty="0" smtClean="0"/>
              <a:t>Education </a:t>
            </a:r>
            <a:r>
              <a:rPr lang="fr-FR" sz="2200" b="1" dirty="0"/>
              <a:t>bilingue et enseignement dispensé par des locuteurs natifs dès la petite enfance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endParaRPr lang="de-DE" sz="2000" dirty="0" smtClean="0">
              <a:solidFill>
                <a:srgbClr val="0066CC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19450" y="1046163"/>
            <a:ext cx="39592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4000" b="1" dirty="0">
                <a:latin typeface="+mj-lt"/>
              </a:rPr>
              <a:t>TRILINGUA</a:t>
            </a:r>
            <a:endParaRPr lang="de-DE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8475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de-DE" sz="2800" b="1" dirty="0" smtClean="0">
                <a:latin typeface="+mn-lt"/>
              </a:rPr>
              <a:t>Vielzahl und Vielfalt von Aktionen</a:t>
            </a:r>
            <a:endParaRPr lang="de-DE" sz="2800" b="1" dirty="0">
              <a:latin typeface="+mn-lt"/>
            </a:endParaRPr>
          </a:p>
        </p:txBody>
      </p:sp>
      <p:pic>
        <p:nvPicPr>
          <p:cNvPr id="26626" name="Grafi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3973513"/>
            <a:ext cx="249078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feld 8"/>
          <p:cNvSpPr txBox="1">
            <a:spLocks noChangeArrowheads="1"/>
          </p:cNvSpPr>
          <p:nvPr/>
        </p:nvSpPr>
        <p:spPr bwMode="auto">
          <a:xfrm>
            <a:off x="1116013" y="6092825"/>
            <a:ext cx="16557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/>
              <a:t>Infoveranstaltungen</a:t>
            </a:r>
          </a:p>
        </p:txBody>
      </p:sp>
      <p:pic>
        <p:nvPicPr>
          <p:cNvPr id="26628" name="Grafik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2060575"/>
            <a:ext cx="241776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feld 11"/>
          <p:cNvSpPr txBox="1">
            <a:spLocks noChangeArrowheads="1"/>
          </p:cNvSpPr>
          <p:nvPr/>
        </p:nvSpPr>
        <p:spPr bwMode="auto">
          <a:xfrm>
            <a:off x="6845300" y="3500438"/>
            <a:ext cx="1412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/>
              <a:t>Kongress</a:t>
            </a:r>
            <a:r>
              <a:rPr lang="de-DE" sz="1200"/>
              <a:t> 2013</a:t>
            </a:r>
          </a:p>
        </p:txBody>
      </p:sp>
      <p:sp>
        <p:nvSpPr>
          <p:cNvPr id="26630" name="Textfeld 22"/>
          <p:cNvSpPr txBox="1">
            <a:spLocks noChangeArrowheads="1"/>
          </p:cNvSpPr>
          <p:nvPr/>
        </p:nvSpPr>
        <p:spPr bwMode="auto">
          <a:xfrm rot="10800000" flipH="1" flipV="1">
            <a:off x="6877050" y="5805488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Elysée-Projekt FGTS  ST. Josef, Merzig</a:t>
            </a:r>
          </a:p>
        </p:txBody>
      </p:sp>
      <p:pic>
        <p:nvPicPr>
          <p:cNvPr id="26631" name="Picture 21" descr="C:\Users\estherd\Desktop\IMG_20120712_104019 (Medium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773238"/>
            <a:ext cx="13033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2" descr="C:\Users\estherd\Desktop\Trilingua Fest Gising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1577975"/>
            <a:ext cx="1277938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feld 2"/>
          <p:cNvSpPr txBox="1">
            <a:spLocks noChangeArrowheads="1"/>
          </p:cNvSpPr>
          <p:nvPr/>
        </p:nvSpPr>
        <p:spPr bwMode="auto">
          <a:xfrm>
            <a:off x="1116013" y="3511550"/>
            <a:ext cx="23034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cs typeface="Arial" charset="0"/>
              </a:rPr>
              <a:t>Englisch-Projekt</a:t>
            </a:r>
          </a:p>
        </p:txBody>
      </p:sp>
      <p:sp>
        <p:nvSpPr>
          <p:cNvPr id="26634" name="Textfeld 5"/>
          <p:cNvSpPr txBox="1">
            <a:spLocks noChangeArrowheads="1"/>
          </p:cNvSpPr>
          <p:nvPr/>
        </p:nvSpPr>
        <p:spPr bwMode="auto">
          <a:xfrm>
            <a:off x="3143250" y="3257550"/>
            <a:ext cx="2292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/>
              <a:t>Trilingua-Fest</a:t>
            </a:r>
            <a:r>
              <a:rPr lang="de-DE" b="1"/>
              <a:t> </a:t>
            </a:r>
            <a:r>
              <a:rPr lang="de-DE" sz="1200" b="1"/>
              <a:t>Gisingen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1125538"/>
            <a:ext cx="6840538" cy="1008062"/>
          </a:xfrm>
        </p:spPr>
        <p:txBody>
          <a:bodyPr/>
          <a:lstStyle/>
          <a:p>
            <a:pPr>
              <a:defRPr/>
            </a:pPr>
            <a:r>
              <a:rPr lang="fr-FR" sz="2800" b="1" dirty="0" smtClean="0">
                <a:latin typeface="+mn-lt"/>
              </a:rPr>
              <a:t>Zahlen </a:t>
            </a:r>
            <a:br>
              <a:rPr lang="fr-FR" sz="2800" b="1" dirty="0" smtClean="0">
                <a:latin typeface="+mn-lt"/>
              </a:rPr>
            </a:br>
            <a:r>
              <a:rPr lang="fr-FR" sz="2800" b="1" dirty="0" err="1" smtClean="0">
                <a:latin typeface="+mn-lt"/>
              </a:rPr>
              <a:t>für</a:t>
            </a:r>
            <a:r>
              <a:rPr lang="fr-FR" sz="2800" b="1" dirty="0" smtClean="0">
                <a:latin typeface="+mn-lt"/>
              </a:rPr>
              <a:t> die </a:t>
            </a:r>
            <a:r>
              <a:rPr lang="fr-FR" sz="2800" b="1" dirty="0" err="1" smtClean="0">
                <a:latin typeface="+mn-lt"/>
              </a:rPr>
              <a:t>Großregion</a:t>
            </a:r>
            <a:endParaRPr lang="de-DE" sz="28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989138"/>
            <a:ext cx="8218488" cy="4137025"/>
          </a:xfrm>
        </p:spPr>
        <p:txBody>
          <a:bodyPr/>
          <a:lstStyle/>
          <a:p>
            <a:pPr marL="0" indent="0">
              <a:lnSpc>
                <a:spcPct val="30000"/>
              </a:lnSpc>
              <a:buFont typeface="Arial" charset="0"/>
              <a:buNone/>
              <a:defRPr/>
            </a:pPr>
            <a:endParaRPr lang="fr-FR" sz="2000" b="1" dirty="0" smtClean="0"/>
          </a:p>
          <a:p>
            <a:pPr>
              <a:lnSpc>
                <a:spcPct val="30000"/>
              </a:lnSpc>
              <a:defRPr/>
            </a:pPr>
            <a:endParaRPr lang="fr-FR" sz="2800" dirty="0"/>
          </a:p>
          <a:p>
            <a:pPr>
              <a:spcAft>
                <a:spcPts val="1125"/>
              </a:spcAft>
              <a:defRPr/>
            </a:pPr>
            <a:r>
              <a:rPr lang="fr-FR" sz="2000" dirty="0" err="1" smtClean="0"/>
              <a:t>mehr</a:t>
            </a:r>
            <a:r>
              <a:rPr lang="fr-FR" sz="2000" dirty="0" smtClean="0"/>
              <a:t> </a:t>
            </a:r>
            <a:r>
              <a:rPr lang="fr-FR" sz="2000" dirty="0" err="1" smtClean="0"/>
              <a:t>als</a:t>
            </a:r>
            <a:r>
              <a:rPr lang="fr-FR" sz="2000" dirty="0" smtClean="0"/>
              <a:t>  </a:t>
            </a:r>
            <a:r>
              <a:rPr lang="fr-FR" sz="2000" b="1" dirty="0" smtClean="0"/>
              <a:t>5.000 K</a:t>
            </a:r>
            <a:r>
              <a:rPr lang="de-DE" sz="2000" b="1" dirty="0" err="1" smtClean="0">
                <a:cs typeface="Arial" charset="0"/>
              </a:rPr>
              <a:t>inder</a:t>
            </a:r>
            <a:r>
              <a:rPr lang="de-DE" sz="2000" b="1" dirty="0" smtClean="0">
                <a:cs typeface="Arial" charset="0"/>
              </a:rPr>
              <a:t>- </a:t>
            </a:r>
            <a:r>
              <a:rPr lang="de-DE" sz="2000" b="1" dirty="0" err="1" smtClean="0">
                <a:cs typeface="Arial" charset="0"/>
              </a:rPr>
              <a:t>SchülerInnen</a:t>
            </a:r>
            <a:r>
              <a:rPr lang="de-DE" sz="2000" b="1" dirty="0" smtClean="0">
                <a:cs typeface="Arial" charset="0"/>
              </a:rPr>
              <a:t> </a:t>
            </a:r>
            <a:r>
              <a:rPr lang="de-DE" sz="2000" dirty="0" smtClean="0">
                <a:cs typeface="Arial" charset="0"/>
              </a:rPr>
              <a:t>pro Schuljahr</a:t>
            </a:r>
          </a:p>
          <a:p>
            <a:pPr>
              <a:spcAft>
                <a:spcPts val="1125"/>
              </a:spcAft>
              <a:defRPr/>
            </a:pPr>
            <a:r>
              <a:rPr lang="de-DE" sz="2000" dirty="0" smtClean="0">
                <a:cs typeface="Arial" charset="0"/>
              </a:rPr>
              <a:t>viele gemeinsame Aktionen aller Partner</a:t>
            </a:r>
            <a:endParaRPr lang="fr-FR" sz="2000" dirty="0"/>
          </a:p>
          <a:p>
            <a:pPr>
              <a:spcAft>
                <a:spcPts val="1125"/>
              </a:spcAft>
              <a:defRPr/>
            </a:pPr>
            <a:r>
              <a:rPr lang="fr-FR" sz="2000" dirty="0" smtClean="0"/>
              <a:t> </a:t>
            </a:r>
            <a:r>
              <a:rPr lang="de-DE" sz="2000" dirty="0">
                <a:cs typeface="Arial" charset="0"/>
              </a:rPr>
              <a:t>Auswahl zwischen 50 </a:t>
            </a:r>
            <a:r>
              <a:rPr lang="de-DE" sz="2000" dirty="0" smtClean="0">
                <a:cs typeface="Arial" charset="0"/>
              </a:rPr>
              <a:t>Fortbildungstagen/pro Schuljahr</a:t>
            </a:r>
          </a:p>
          <a:p>
            <a:pPr>
              <a:spcAft>
                <a:spcPts val="1125"/>
              </a:spcAft>
              <a:defRPr/>
            </a:pPr>
            <a:r>
              <a:rPr lang="fr-FR" sz="2000" dirty="0" err="1" smtClean="0"/>
              <a:t>Beschäftigung</a:t>
            </a:r>
            <a:r>
              <a:rPr lang="fr-FR" sz="2000" dirty="0" smtClean="0"/>
              <a:t> </a:t>
            </a:r>
            <a:r>
              <a:rPr lang="fr-FR" sz="2000" dirty="0" err="1" smtClean="0"/>
              <a:t>von</a:t>
            </a:r>
            <a:r>
              <a:rPr lang="fr-FR" sz="2000" dirty="0" smtClean="0"/>
              <a:t> </a:t>
            </a:r>
            <a:r>
              <a:rPr lang="fr-FR" sz="2000" b="1" dirty="0" smtClean="0"/>
              <a:t>69 </a:t>
            </a:r>
            <a:r>
              <a:rPr lang="de-DE" sz="2000" b="1" dirty="0">
                <a:cs typeface="Arial" charset="0"/>
              </a:rPr>
              <a:t>Muttersprachler</a:t>
            </a:r>
            <a:r>
              <a:rPr lang="de-DE" sz="2000" dirty="0">
                <a:cs typeface="Arial" charset="0"/>
              </a:rPr>
              <a:t> in </a:t>
            </a:r>
            <a:r>
              <a:rPr lang="de-DE" sz="2000" dirty="0" smtClean="0">
                <a:cs typeface="Arial" charset="0"/>
              </a:rPr>
              <a:t>2013</a:t>
            </a:r>
            <a:endParaRPr lang="fr-FR" sz="2000" dirty="0"/>
          </a:p>
          <a:p>
            <a:pPr>
              <a:spcAft>
                <a:spcPts val="1125"/>
              </a:spcAft>
              <a:defRPr/>
            </a:pPr>
            <a:r>
              <a:rPr lang="fr-FR" sz="2000" dirty="0" err="1" smtClean="0"/>
              <a:t>Gesamt</a:t>
            </a:r>
            <a:r>
              <a:rPr lang="fr-FR" sz="2000" dirty="0" smtClean="0"/>
              <a:t>-Etat </a:t>
            </a:r>
            <a:r>
              <a:rPr lang="fr-FR" sz="2000" dirty="0" err="1" smtClean="0"/>
              <a:t>für</a:t>
            </a:r>
            <a:r>
              <a:rPr lang="fr-FR" sz="2000" dirty="0"/>
              <a:t> </a:t>
            </a:r>
            <a:r>
              <a:rPr lang="fr-FR" sz="2000" dirty="0" smtClean="0"/>
              <a:t>die </a:t>
            </a:r>
            <a:r>
              <a:rPr lang="fr-FR" sz="2000" dirty="0" err="1" smtClean="0"/>
              <a:t>Umsetzung</a:t>
            </a:r>
            <a:r>
              <a:rPr lang="fr-FR" sz="2000" dirty="0" smtClean="0"/>
              <a:t>  = </a:t>
            </a:r>
            <a:r>
              <a:rPr lang="fr-FR" sz="2000" b="1" dirty="0" smtClean="0"/>
              <a:t>8.7 </a:t>
            </a:r>
            <a:r>
              <a:rPr lang="fr-FR" sz="2000" b="1" dirty="0" err="1" smtClean="0"/>
              <a:t>Millionen</a:t>
            </a:r>
            <a:r>
              <a:rPr lang="fr-FR" sz="2000" b="1" dirty="0" smtClean="0"/>
              <a:t> </a:t>
            </a:r>
            <a:r>
              <a:rPr lang="fr-FR" sz="2000" dirty="0" smtClean="0"/>
              <a:t>in der </a:t>
            </a:r>
            <a:r>
              <a:rPr lang="fr-FR" sz="2000" dirty="0" err="1" smtClean="0"/>
              <a:t>Periode</a:t>
            </a:r>
            <a:r>
              <a:rPr lang="fr-FR" sz="2000" dirty="0" smtClean="0"/>
              <a:t> von  </a:t>
            </a:r>
            <a:r>
              <a:rPr lang="fr-FR" sz="2000" b="1" dirty="0" smtClean="0"/>
              <a:t>2008-2014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1052513"/>
            <a:ext cx="8002587" cy="1008062"/>
          </a:xfrm>
        </p:spPr>
        <p:txBody>
          <a:bodyPr/>
          <a:lstStyle/>
          <a:p>
            <a:pPr>
              <a:defRPr/>
            </a:pPr>
            <a:r>
              <a:rPr lang="de-DE" sz="2800" b="1" dirty="0" smtClean="0">
                <a:latin typeface="+mn-lt"/>
              </a:rPr>
              <a:t> Zahlen für das Saarland </a:t>
            </a:r>
            <a:endParaRPr lang="de-DE" sz="2800" b="1" dirty="0">
              <a:latin typeface="+mn-lt"/>
            </a:endParaRPr>
          </a:p>
        </p:txBody>
      </p:sp>
      <p:sp>
        <p:nvSpPr>
          <p:cNvPr id="28674" name="Inhaltsplatzhalter 2"/>
          <p:cNvSpPr>
            <a:spLocks noGrp="1"/>
          </p:cNvSpPr>
          <p:nvPr>
            <p:ph idx="1"/>
          </p:nvPr>
        </p:nvSpPr>
        <p:spPr>
          <a:xfrm>
            <a:off x="468313" y="2205038"/>
            <a:ext cx="8218487" cy="3633787"/>
          </a:xfrm>
        </p:spPr>
        <p:txBody>
          <a:bodyPr/>
          <a:lstStyle/>
          <a:p>
            <a:r>
              <a:rPr lang="de-DE" sz="2000" b="1" smtClean="0"/>
              <a:t>13 Standorte</a:t>
            </a:r>
          </a:p>
          <a:p>
            <a:r>
              <a:rPr lang="de-DE" sz="2000" smtClean="0"/>
              <a:t>mehr als  </a:t>
            </a:r>
            <a:r>
              <a:rPr lang="de-DE" sz="2000" b="1" smtClean="0"/>
              <a:t>750 Kinder </a:t>
            </a:r>
            <a:r>
              <a:rPr lang="de-DE" sz="2000" smtClean="0"/>
              <a:t>in Klasse 1. und 2.</a:t>
            </a:r>
          </a:p>
          <a:p>
            <a:r>
              <a:rPr lang="de-DE" sz="2000" b="1" smtClean="0"/>
              <a:t>46</a:t>
            </a:r>
            <a:r>
              <a:rPr lang="de-DE" sz="2000" smtClean="0"/>
              <a:t> Kooperationen mit </a:t>
            </a:r>
            <a:r>
              <a:rPr lang="de-DE" sz="2000" b="1" smtClean="0"/>
              <a:t>KiTas</a:t>
            </a:r>
          </a:p>
          <a:p>
            <a:r>
              <a:rPr lang="de-DE" sz="2000" smtClean="0"/>
              <a:t>Über </a:t>
            </a:r>
            <a:r>
              <a:rPr lang="de-DE" sz="2000" b="1" smtClean="0"/>
              <a:t>1300 Kinder </a:t>
            </a:r>
            <a:r>
              <a:rPr lang="de-DE" sz="2000" smtClean="0"/>
              <a:t>im Elementarbereich</a:t>
            </a:r>
          </a:p>
          <a:p>
            <a:r>
              <a:rPr lang="de-DE" sz="2000" smtClean="0"/>
              <a:t>Über </a:t>
            </a:r>
            <a:r>
              <a:rPr lang="de-DE" sz="2000" b="1" smtClean="0"/>
              <a:t>1500 </a:t>
            </a:r>
            <a:r>
              <a:rPr lang="de-DE" sz="2000" smtClean="0"/>
              <a:t>Erziehungsberechtigte</a:t>
            </a:r>
          </a:p>
          <a:p>
            <a:r>
              <a:rPr lang="de-DE" sz="2000" smtClean="0"/>
              <a:t>Insgesamt über </a:t>
            </a:r>
            <a:r>
              <a:rPr lang="de-DE" sz="2000" b="1" smtClean="0"/>
              <a:t>160 zweisprachige Einrichtungen </a:t>
            </a:r>
            <a:r>
              <a:rPr lang="de-DE" sz="2000" smtClean="0"/>
              <a:t>im Elementarbereich</a:t>
            </a:r>
          </a:p>
          <a:p>
            <a:r>
              <a:rPr lang="de-DE" sz="2000" smtClean="0"/>
              <a:t>Über </a:t>
            </a:r>
            <a:r>
              <a:rPr lang="de-DE" sz="2000" b="1" smtClean="0"/>
              <a:t>120</a:t>
            </a:r>
            <a:r>
              <a:rPr lang="de-DE" sz="2000" smtClean="0"/>
              <a:t> beschäftigte </a:t>
            </a:r>
            <a:r>
              <a:rPr lang="de-DE" sz="2000" b="1" smtClean="0"/>
              <a:t>Muttersprachler </a:t>
            </a:r>
          </a:p>
          <a:p>
            <a:endParaRPr lang="de-DE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147050" cy="647700"/>
          </a:xfrm>
        </p:spPr>
        <p:txBody>
          <a:bodyPr/>
          <a:lstStyle/>
          <a:p>
            <a:pPr>
              <a:defRPr/>
            </a:pPr>
            <a:r>
              <a:rPr lang="de-DE" sz="2800" b="1" dirty="0" smtClean="0">
                <a:latin typeface="+mn-lt"/>
              </a:rPr>
              <a:t>Zahlen für den Landkreis Merzig-</a:t>
            </a:r>
            <a:r>
              <a:rPr lang="de-DE" sz="2800" b="1" dirty="0" err="1" smtClean="0">
                <a:latin typeface="+mn-lt"/>
              </a:rPr>
              <a:t>Wadern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2133600"/>
            <a:ext cx="8147050" cy="4208463"/>
          </a:xfrm>
        </p:spPr>
        <p:txBody>
          <a:bodyPr/>
          <a:lstStyle/>
          <a:p>
            <a:pPr>
              <a:defRPr/>
            </a:pPr>
            <a:r>
              <a:rPr lang="de-DE" sz="2000" dirty="0" smtClean="0"/>
              <a:t>pro Schuljahr mehr </a:t>
            </a:r>
            <a:r>
              <a:rPr lang="de-DE" sz="2000" b="1" dirty="0" smtClean="0"/>
              <a:t>als 400 Schüler der 1. und 2. Klasse der Grundschulen</a:t>
            </a:r>
          </a:p>
          <a:p>
            <a:pPr>
              <a:defRPr/>
            </a:pPr>
            <a:r>
              <a:rPr lang="de-DE" sz="2000" dirty="0" smtClean="0"/>
              <a:t>mehr als </a:t>
            </a:r>
            <a:r>
              <a:rPr lang="de-DE" sz="2000" b="1" dirty="0"/>
              <a:t>3</a:t>
            </a:r>
            <a:r>
              <a:rPr lang="de-DE" sz="2000" b="1" dirty="0" smtClean="0"/>
              <a:t>00 Kinder der vier Klassenstufen im Nachmittagsbereich</a:t>
            </a:r>
          </a:p>
          <a:p>
            <a:pPr>
              <a:defRPr/>
            </a:pPr>
            <a:r>
              <a:rPr lang="de-DE" sz="2000" dirty="0" smtClean="0"/>
              <a:t>Mehr als </a:t>
            </a:r>
            <a:r>
              <a:rPr lang="de-DE" sz="2000" b="1" dirty="0" smtClean="0"/>
              <a:t>800 Kinder im Elementarbereich</a:t>
            </a:r>
          </a:p>
          <a:p>
            <a:pPr>
              <a:defRPr/>
            </a:pPr>
            <a:r>
              <a:rPr lang="de-DE" sz="2000" dirty="0" smtClean="0"/>
              <a:t>mehr </a:t>
            </a:r>
            <a:r>
              <a:rPr lang="de-DE" sz="2000" dirty="0"/>
              <a:t>als </a:t>
            </a:r>
            <a:r>
              <a:rPr lang="de-DE" sz="2000" b="1" dirty="0"/>
              <a:t>1000 </a:t>
            </a:r>
            <a:r>
              <a:rPr lang="de-DE" sz="2000" b="1" dirty="0" smtClean="0"/>
              <a:t>Erziehungsberechtigte</a:t>
            </a:r>
            <a:r>
              <a:rPr lang="de-DE" sz="2000" dirty="0" smtClean="0"/>
              <a:t> </a:t>
            </a:r>
            <a:endParaRPr lang="de-DE" sz="2000" dirty="0"/>
          </a:p>
          <a:p>
            <a:pPr>
              <a:defRPr/>
            </a:pPr>
            <a:r>
              <a:rPr lang="de-DE" sz="2000" dirty="0" smtClean="0"/>
              <a:t>Arbeitsstellen für  mehr als 20</a:t>
            </a:r>
            <a:r>
              <a:rPr lang="de-DE" sz="2000" b="1" dirty="0" smtClean="0"/>
              <a:t> französische Muttersprachler</a:t>
            </a:r>
          </a:p>
          <a:p>
            <a:pPr>
              <a:defRPr/>
            </a:pPr>
            <a:r>
              <a:rPr lang="de-DE" sz="2000" dirty="0" smtClean="0"/>
              <a:t>ermöglicht über </a:t>
            </a:r>
            <a:r>
              <a:rPr lang="de-DE" sz="2000" b="1" dirty="0"/>
              <a:t>2</a:t>
            </a:r>
            <a:r>
              <a:rPr lang="de-DE" sz="2000" b="1" dirty="0" smtClean="0"/>
              <a:t>0 </a:t>
            </a:r>
            <a:r>
              <a:rPr lang="de-DE" sz="2000" b="1" dirty="0"/>
              <a:t>Muttersprachler </a:t>
            </a:r>
            <a:r>
              <a:rPr lang="de-DE" sz="2000" dirty="0"/>
              <a:t>den Erwerb eines anerkannten Berufsabschlusses </a:t>
            </a:r>
          </a:p>
          <a:p>
            <a:pPr>
              <a:defRPr/>
            </a:pPr>
            <a:r>
              <a:rPr lang="de-DE" sz="2000" dirty="0"/>
              <a:t>ermöglicht über </a:t>
            </a:r>
            <a:r>
              <a:rPr lang="de-DE" sz="2000" b="1" dirty="0"/>
              <a:t>2</a:t>
            </a:r>
            <a:r>
              <a:rPr lang="de-DE" sz="2000" b="1" dirty="0" smtClean="0"/>
              <a:t>0 </a:t>
            </a:r>
            <a:r>
              <a:rPr lang="de-DE" sz="2000" b="1" dirty="0"/>
              <a:t>Muttersprachler </a:t>
            </a:r>
            <a:r>
              <a:rPr lang="de-DE" sz="2000" dirty="0" smtClean="0"/>
              <a:t>eine </a:t>
            </a:r>
            <a:r>
              <a:rPr lang="de-DE" sz="2000" dirty="0"/>
              <a:t>Beschäftigung als päd. Fachkraft in </a:t>
            </a:r>
            <a:r>
              <a:rPr lang="de-DE" sz="2000" b="1" dirty="0"/>
              <a:t>allen saarländischen Kindertageseinrichtungen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2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800000" flipV="1">
            <a:off x="900113" y="1412875"/>
            <a:ext cx="7920037" cy="431800"/>
          </a:xfrm>
        </p:spPr>
        <p:txBody>
          <a:bodyPr/>
          <a:lstStyle/>
          <a:p>
            <a:pPr>
              <a:defRPr/>
            </a:pPr>
            <a:r>
              <a:rPr lang="de-DE" sz="2800" dirty="0">
                <a:latin typeface="+mn-lt"/>
              </a:rPr>
              <a:t/>
            </a:r>
            <a:br>
              <a:rPr lang="de-DE" sz="2800" dirty="0">
                <a:latin typeface="+mn-lt"/>
              </a:rPr>
            </a:br>
            <a:r>
              <a:rPr lang="de-DE" sz="2800" b="1" dirty="0" smtClean="0">
                <a:latin typeface="+mn-lt"/>
              </a:rPr>
              <a:t>Möglichkeiten</a:t>
            </a:r>
            <a:endParaRPr lang="de-DE" sz="2800" b="1" dirty="0">
              <a:latin typeface="+mn-lt"/>
            </a:endParaRPr>
          </a:p>
        </p:txBody>
      </p:sp>
      <p:sp>
        <p:nvSpPr>
          <p:cNvPr id="30722" name="Inhaltsplatzhalter 2"/>
          <p:cNvSpPr>
            <a:spLocks noGrp="1"/>
          </p:cNvSpPr>
          <p:nvPr>
            <p:ph idx="1"/>
          </p:nvPr>
        </p:nvSpPr>
        <p:spPr>
          <a:xfrm>
            <a:off x="323850" y="2492375"/>
            <a:ext cx="8362950" cy="2232025"/>
          </a:xfrm>
        </p:spPr>
        <p:txBody>
          <a:bodyPr/>
          <a:lstStyle/>
          <a:p>
            <a:r>
              <a:rPr lang="de-DE" sz="2000" smtClean="0"/>
              <a:t>früher Erwerb sprachlicher und interkultureller Kompetenzen</a:t>
            </a:r>
          </a:p>
          <a:p>
            <a:r>
              <a:rPr lang="de-DE" sz="2000" smtClean="0"/>
              <a:t>Qualifizierung </a:t>
            </a:r>
          </a:p>
          <a:p>
            <a:r>
              <a:rPr lang="de-DE" sz="2000" smtClean="0"/>
              <a:t>berufliche Mobilität </a:t>
            </a:r>
          </a:p>
          <a:p>
            <a:r>
              <a:rPr lang="de-DE" sz="2000" smtClean="0"/>
              <a:t>Chancen für die Entwicklung der Grenzregion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908050"/>
            <a:ext cx="7356475" cy="1008063"/>
          </a:xfrm>
        </p:spPr>
        <p:txBody>
          <a:bodyPr/>
          <a:lstStyle/>
          <a:p>
            <a:pPr>
              <a:defRPr/>
            </a:pPr>
            <a:r>
              <a:rPr lang="de-DE" sz="2800" b="1" dirty="0" smtClean="0">
                <a:latin typeface="+mn-lt"/>
              </a:rPr>
              <a:t>Zukunft</a:t>
            </a:r>
            <a:endParaRPr lang="de-DE" sz="2800" b="1" dirty="0">
              <a:latin typeface="+mn-lt"/>
            </a:endParaRPr>
          </a:p>
        </p:txBody>
      </p:sp>
      <p:sp>
        <p:nvSpPr>
          <p:cNvPr id="32770" name="Inhaltsplatzhalter 2"/>
          <p:cNvSpPr>
            <a:spLocks noGrp="1"/>
          </p:cNvSpPr>
          <p:nvPr>
            <p:ph idx="1"/>
          </p:nvPr>
        </p:nvSpPr>
        <p:spPr>
          <a:xfrm>
            <a:off x="539750" y="1989138"/>
            <a:ext cx="8218488" cy="3416300"/>
          </a:xfrm>
        </p:spPr>
        <p:txBody>
          <a:bodyPr/>
          <a:lstStyle/>
          <a:p>
            <a:r>
              <a:rPr lang="de-DE" sz="2000" smtClean="0"/>
              <a:t>Fortsetzung der erfolgreichen  Arbeit </a:t>
            </a:r>
          </a:p>
          <a:p>
            <a:r>
              <a:rPr lang="de-DE" sz="2000" smtClean="0"/>
              <a:t>Kinder in der Region  selbstverständlich in zwei Kulturen und Sprachen leben </a:t>
            </a:r>
          </a:p>
          <a:p>
            <a:r>
              <a:rPr lang="de-DE" sz="2000" smtClean="0"/>
              <a:t>vielfältige Möglichkeiten und Chancen des „Grenzraumes“</a:t>
            </a:r>
          </a:p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5" descr="LOGO 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643188"/>
            <a:ext cx="21812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14" descr="CG57 LOGO+ REUSSIR ENSEMBLE V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993900"/>
            <a:ext cx="129063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3" descr="Logo DSDEN 57 2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1851025"/>
            <a:ext cx="83343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217863"/>
            <a:ext cx="1471613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1" descr="CEB_Logo_RGB_1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0550" y="3217863"/>
            <a:ext cx="92868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4083050"/>
            <a:ext cx="13033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4083050"/>
            <a:ext cx="177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http://europa.eu/abc/symbols/emblem/images/europ_flag/jaune.jpg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5081588" y="3506788"/>
            <a:ext cx="10033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25" descr="C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2713" y="220980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27"/>
          <p:cNvSpPr txBox="1">
            <a:spLocks noChangeArrowheads="1"/>
          </p:cNvSpPr>
          <p:nvPr/>
        </p:nvSpPr>
        <p:spPr bwMode="auto">
          <a:xfrm>
            <a:off x="971550" y="5013325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Myriad Pro"/>
                <a:ea typeface="ＭＳ Ｐゴシック"/>
                <a:cs typeface="ＭＳ Ｐゴシック"/>
              </a:rPr>
              <a:t>Partner und Finanzierung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790575" y="1052513"/>
            <a:ext cx="8353425" cy="1008062"/>
          </a:xfrm>
        </p:spPr>
        <p:txBody>
          <a:bodyPr/>
          <a:lstStyle/>
          <a:p>
            <a:pPr eaLnBrk="1" hangingPunct="1"/>
            <a:r>
              <a:rPr lang="de-DE" sz="2800" b="1" smtClean="0"/>
              <a:t>Ziele der zweisprachigen Bildung und Erziehung</a:t>
            </a:r>
            <a:br>
              <a:rPr lang="de-DE" sz="2800" b="1" smtClean="0"/>
            </a:br>
            <a:endParaRPr lang="de-DE" sz="2800" b="1" smtClean="0">
              <a:solidFill>
                <a:srgbClr val="0066CC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388" y="2060575"/>
            <a:ext cx="8677275" cy="36718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de-DE" sz="2000" dirty="0"/>
              <a:t> </a:t>
            </a:r>
            <a:r>
              <a:rPr lang="de-DE" sz="2000" dirty="0" smtClean="0"/>
              <a:t>   </a:t>
            </a:r>
          </a:p>
          <a:p>
            <a:pPr>
              <a:defRPr/>
            </a:pPr>
            <a:r>
              <a:rPr lang="de-DE" sz="2000" b="1" dirty="0" smtClean="0"/>
              <a:t>Sprachvermittlung </a:t>
            </a:r>
            <a:r>
              <a:rPr lang="de-DE" sz="2000" b="1" dirty="0"/>
              <a:t>und </a:t>
            </a:r>
            <a:r>
              <a:rPr lang="de-DE" sz="2000" b="1" dirty="0" smtClean="0"/>
              <a:t>den </a:t>
            </a:r>
            <a:r>
              <a:rPr lang="de-DE" sz="2000" b="1" dirty="0"/>
              <a:t>Erwerb </a:t>
            </a:r>
            <a:r>
              <a:rPr lang="de-DE" sz="2000" b="1" dirty="0" smtClean="0"/>
              <a:t>kultureller Kompetenzen durch Immersion</a:t>
            </a:r>
          </a:p>
          <a:p>
            <a:pPr marL="0" indent="0">
              <a:buFont typeface="Arial" charset="0"/>
              <a:buNone/>
              <a:defRPr/>
            </a:pPr>
            <a:r>
              <a:rPr lang="fr-FR" altLang="de-DE" sz="2000" b="1" dirty="0" smtClean="0"/>
              <a:t>      Transmission </a:t>
            </a:r>
            <a:r>
              <a:rPr lang="fr-FR" altLang="de-DE" sz="2000" b="1" dirty="0"/>
              <a:t>de la langue et acquisition de compétences culturelles </a:t>
            </a:r>
            <a:r>
              <a:rPr lang="fr-FR" altLang="de-DE" sz="2000" b="1" smtClean="0"/>
              <a:t>par immersion</a:t>
            </a:r>
            <a:endParaRPr lang="fr-FR" altLang="de-DE" sz="2000" b="1" dirty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sz="2000" b="1" dirty="0"/>
              <a:t>Angebote   </a:t>
            </a:r>
            <a:r>
              <a:rPr lang="de-DE" sz="2000" dirty="0" smtClean="0"/>
              <a:t>in den schulischen </a:t>
            </a:r>
            <a:r>
              <a:rPr lang="de-DE" sz="2000" b="1" dirty="0" smtClean="0"/>
              <a:t>Alltag</a:t>
            </a:r>
            <a:r>
              <a:rPr lang="de-DE" sz="2000" dirty="0" smtClean="0"/>
              <a:t> der Kinder </a:t>
            </a:r>
            <a:r>
              <a:rPr lang="de-DE" sz="2000" b="1" dirty="0" smtClean="0"/>
              <a:t>integriert</a:t>
            </a:r>
          </a:p>
          <a:p>
            <a:pPr>
              <a:defRPr/>
            </a:pPr>
            <a:r>
              <a:rPr lang="de-DE" sz="2000" dirty="0" smtClean="0"/>
              <a:t>Sprachbegegnung, Sprachverarbeitung und Sprachanwendung in </a:t>
            </a:r>
            <a:r>
              <a:rPr lang="de-DE" sz="2000" b="1" dirty="0" smtClean="0"/>
              <a:t>sprachlicher und kultureller Authentizität</a:t>
            </a:r>
            <a:r>
              <a:rPr lang="de-DE" sz="2000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de-DE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de-DE" sz="2000" b="1" dirty="0" smtClean="0"/>
              <a:t>als Chance </a:t>
            </a:r>
            <a:r>
              <a:rPr lang="de-DE" sz="2000" b="1" dirty="0"/>
              <a:t>für </a:t>
            </a:r>
            <a:r>
              <a:rPr lang="de-DE" sz="2000" b="1" dirty="0" smtClean="0"/>
              <a:t>kulturelle  Integration und beruflichen Perspektivaufbau in </a:t>
            </a:r>
            <a:r>
              <a:rPr lang="de-DE" sz="2000" b="1" dirty="0"/>
              <a:t>der Region</a:t>
            </a:r>
          </a:p>
          <a:p>
            <a:pPr>
              <a:defRPr/>
            </a:pPr>
            <a:endParaRPr lang="de-DE" sz="2000" dirty="0" smtClean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1268413"/>
            <a:ext cx="7931150" cy="431800"/>
          </a:xfrm>
        </p:spPr>
        <p:txBody>
          <a:bodyPr/>
          <a:lstStyle/>
          <a:p>
            <a:pPr>
              <a:defRPr/>
            </a:pPr>
            <a:r>
              <a:rPr lang="de-DE" sz="2800" b="1" dirty="0" smtClean="0">
                <a:latin typeface="+mn-lt"/>
              </a:rPr>
              <a:t>In</a:t>
            </a:r>
            <a:r>
              <a:rPr lang="de-DE" sz="2800" b="1" dirty="0" smtClean="0"/>
              <a:t> der </a:t>
            </a:r>
            <a:r>
              <a:rPr lang="de-DE" sz="2800" b="1" dirty="0" smtClean="0">
                <a:latin typeface="+mn-lt"/>
              </a:rPr>
              <a:t>Großregion</a:t>
            </a:r>
            <a:r>
              <a:rPr lang="de-DE" sz="2800" b="1" dirty="0" smtClean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28775"/>
            <a:ext cx="8137525" cy="50403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fr-FR" sz="2000" dirty="0"/>
          </a:p>
          <a:p>
            <a:pPr>
              <a:defRPr/>
            </a:pP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 flipH="1">
            <a:off x="684213" y="1760538"/>
            <a:ext cx="7991475" cy="375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2000" dirty="0">
                <a:latin typeface="+mn-lt"/>
              </a:rPr>
              <a:t>Moselle, Rheinland-Pfalz, Saarland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2000" dirty="0">
                <a:latin typeface="+mn-lt"/>
              </a:rPr>
              <a:t>ab Schuljahr 2008/09 bis 2013/14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2000" dirty="0">
                <a:latin typeface="+mn-lt"/>
              </a:rPr>
              <a:t>7 Partner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2000" dirty="0" err="1">
                <a:latin typeface="+mn-lt"/>
              </a:rPr>
              <a:t>Beteilgte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KiTas</a:t>
            </a:r>
            <a:r>
              <a:rPr lang="de-DE" sz="2000" dirty="0">
                <a:latin typeface="+mn-lt"/>
              </a:rPr>
              <a:t> und Grundschulen/FGTS:</a:t>
            </a:r>
            <a:br>
              <a:rPr lang="de-DE" sz="2000" dirty="0">
                <a:latin typeface="+mn-lt"/>
              </a:rPr>
            </a:br>
            <a:r>
              <a:rPr lang="de-DE" sz="2000" dirty="0">
                <a:latin typeface="+mn-lt"/>
              </a:rPr>
              <a:t>- </a:t>
            </a:r>
            <a:r>
              <a:rPr lang="de-DE" sz="2000" dirty="0" err="1">
                <a:latin typeface="+mn-lt"/>
              </a:rPr>
              <a:t>KiTas</a:t>
            </a:r>
            <a:r>
              <a:rPr lang="de-DE" sz="2000" dirty="0">
                <a:latin typeface="+mn-lt"/>
              </a:rPr>
              <a:t>: 16 in Moselle, 19 im Saarland, 9 in Rheinland-Pfalz</a:t>
            </a:r>
            <a:br>
              <a:rPr lang="de-DE" sz="2000" dirty="0">
                <a:latin typeface="+mn-lt"/>
              </a:rPr>
            </a:br>
            <a:r>
              <a:rPr lang="de-DE" sz="2000" dirty="0">
                <a:latin typeface="+mn-lt"/>
              </a:rPr>
              <a:t>- Grundschulen: 11 in Moselle, 13 im Saarland, 3 in Rheinland-Pfalz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2000" dirty="0">
                <a:latin typeface="+mn-lt"/>
              </a:rPr>
              <a:t>66 beschäftigte Muttersprachler in 2013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2000" dirty="0">
                <a:latin typeface="+mn-lt"/>
              </a:rPr>
              <a:t>Maßnahmen:</a:t>
            </a:r>
            <a:br>
              <a:rPr lang="de-DE" sz="2000" dirty="0">
                <a:latin typeface="+mn-lt"/>
              </a:rPr>
            </a:br>
            <a:r>
              <a:rPr lang="de-DE" sz="2000" dirty="0">
                <a:latin typeface="+mn-lt"/>
              </a:rPr>
              <a:t>Weiterbildung/ pädagogische Angebote/ Projekte/ pädagogische Lehr- und Lernmittel/ Konferenzen/ Foren/ Vorträge/ Workshops/ Partnertreffen/ Austausche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8"/>
          <p:cNvSpPr>
            <a:spLocks noGrp="1"/>
          </p:cNvSpPr>
          <p:nvPr>
            <p:ph type="title"/>
          </p:nvPr>
        </p:nvSpPr>
        <p:spPr>
          <a:xfrm>
            <a:off x="541338" y="1268413"/>
            <a:ext cx="8569325" cy="865187"/>
          </a:xfrm>
        </p:spPr>
        <p:txBody>
          <a:bodyPr/>
          <a:lstStyle/>
          <a:p>
            <a:pPr lvl="4" eaLnBrk="1" hangingPunct="1">
              <a:defRPr/>
            </a:pPr>
            <a:r>
              <a:rPr lang="de-DE" sz="2800" b="1" dirty="0">
                <a:latin typeface="+mn-lt"/>
              </a:rPr>
              <a:t>I</a:t>
            </a:r>
            <a:r>
              <a:rPr lang="de-DE" sz="2800" b="1" dirty="0" smtClean="0">
                <a:latin typeface="+mn-lt"/>
              </a:rPr>
              <a:t>m </a:t>
            </a:r>
            <a:r>
              <a:rPr lang="de-DE" sz="2800" b="1" dirty="0">
                <a:latin typeface="+mn-lt"/>
              </a:rPr>
              <a:t>Saarland </a:t>
            </a:r>
            <a:r>
              <a:rPr lang="de-DE" sz="2800" b="1" dirty="0" smtClean="0">
                <a:latin typeface="+mn-lt"/>
              </a:rPr>
              <a:t/>
            </a:r>
            <a:br>
              <a:rPr lang="de-DE" sz="2800" b="1" dirty="0" smtClean="0">
                <a:latin typeface="+mn-lt"/>
              </a:rPr>
            </a:br>
            <a:endParaRPr lang="de-DE" sz="2000" b="1" dirty="0" smtClean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17410" name="Inhaltsplatzhalter 9"/>
          <p:cNvSpPr>
            <a:spLocks noGrp="1"/>
          </p:cNvSpPr>
          <p:nvPr>
            <p:ph idx="1"/>
          </p:nvPr>
        </p:nvSpPr>
        <p:spPr>
          <a:xfrm>
            <a:off x="831850" y="2133600"/>
            <a:ext cx="8345488" cy="827088"/>
          </a:xfrm>
        </p:spPr>
        <p:txBody>
          <a:bodyPr/>
          <a:lstStyle/>
          <a:p>
            <a:r>
              <a:rPr lang="de-DE" sz="2000" b="1" smtClean="0"/>
              <a:t>13 Trilingua-Standorte</a:t>
            </a:r>
            <a:r>
              <a:rPr lang="de-DE" sz="2000" smtClean="0"/>
              <a:t> und </a:t>
            </a:r>
          </a:p>
          <a:p>
            <a:r>
              <a:rPr lang="de-DE" sz="2000" b="1" smtClean="0"/>
              <a:t>19 zweisprachige Projekt-KiTas/ insgesamt 46 kooperierende KiTas</a:t>
            </a:r>
            <a:r>
              <a:rPr lang="de-DE" sz="2000" smtClean="0"/>
              <a:t/>
            </a:r>
            <a:br>
              <a:rPr lang="de-DE" sz="2000" smtClean="0"/>
            </a:br>
            <a:endParaRPr lang="de-DE" sz="2000" b="1" smtClean="0"/>
          </a:p>
          <a:p>
            <a:endParaRPr lang="de-DE" sz="2000" smtClean="0"/>
          </a:p>
        </p:txBody>
      </p:sp>
      <p:sp>
        <p:nvSpPr>
          <p:cNvPr id="17411" name="Textfeld 1"/>
          <p:cNvSpPr txBox="1">
            <a:spLocks noChangeArrowheads="1"/>
          </p:cNvSpPr>
          <p:nvPr/>
        </p:nvSpPr>
        <p:spPr bwMode="auto">
          <a:xfrm>
            <a:off x="4500563" y="263683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627313" y="3141663"/>
            <a:ext cx="61928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latin typeface="+mn-lt"/>
              </a:rPr>
              <a:t>Im Landkreis Merzig-</a:t>
            </a:r>
            <a:r>
              <a:rPr lang="de-DE" sz="2800" b="1" dirty="0" err="1">
                <a:latin typeface="+mn-lt"/>
              </a:rPr>
              <a:t>Wadern</a:t>
            </a:r>
            <a:endParaRPr lang="de-DE" sz="2800" b="1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31850" y="3663950"/>
            <a:ext cx="8154988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b="1" dirty="0">
                <a:latin typeface="+mn-lt"/>
              </a:rPr>
              <a:t>7 </a:t>
            </a:r>
            <a:r>
              <a:rPr lang="de-DE" sz="2000" b="1" dirty="0" err="1">
                <a:latin typeface="+mn-lt"/>
              </a:rPr>
              <a:t>Trilingua</a:t>
            </a:r>
            <a:r>
              <a:rPr lang="de-DE" sz="2000" b="1" dirty="0">
                <a:latin typeface="+mn-lt"/>
              </a:rPr>
              <a:t>-Standorte</a:t>
            </a:r>
            <a:r>
              <a:rPr lang="de-DE" sz="2000" dirty="0">
                <a:latin typeface="+mn-lt"/>
              </a:rPr>
              <a:t> 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>
                <a:latin typeface="+mn-lt"/>
              </a:rPr>
              <a:t>über  </a:t>
            </a:r>
            <a:r>
              <a:rPr lang="de-DE" sz="2000" b="1" dirty="0">
                <a:latin typeface="+mn-lt"/>
              </a:rPr>
              <a:t>400 Kinder der 1. und 2. Klasse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>
                <a:latin typeface="+mn-lt"/>
              </a:rPr>
              <a:t>Kooperation mit </a:t>
            </a:r>
            <a:r>
              <a:rPr lang="de-DE" sz="2000" b="1" dirty="0">
                <a:latin typeface="+mn-lt"/>
              </a:rPr>
              <a:t>19  </a:t>
            </a:r>
            <a:r>
              <a:rPr lang="de-DE" sz="2000" b="1" dirty="0" err="1">
                <a:latin typeface="+mn-lt"/>
              </a:rPr>
              <a:t>KiTas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dirty="0">
                <a:latin typeface="+mn-lt"/>
              </a:rPr>
              <a:t>aus dem jeweiligen Einzugsbereich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b="1" dirty="0">
                <a:latin typeface="+mn-lt"/>
              </a:rPr>
              <a:t>Weitere 27 Kindertageseinrichtungen </a:t>
            </a:r>
            <a:r>
              <a:rPr lang="de-DE" sz="2000" dirty="0">
                <a:latin typeface="+mn-lt"/>
              </a:rPr>
              <a:t>setzen Konzept der zweisprachigen Bildung und Erziehung um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>
                <a:latin typeface="+mn-lt"/>
              </a:rPr>
              <a:t>Zweisprachiges Angebot im Elementarbereich für über </a:t>
            </a:r>
            <a:r>
              <a:rPr lang="de-DE" sz="2000" b="1" dirty="0">
                <a:latin typeface="+mn-lt"/>
              </a:rPr>
              <a:t>1000 Kinder</a:t>
            </a:r>
            <a:endParaRPr lang="de-DE" sz="20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>
                <a:latin typeface="+mn-lt"/>
              </a:rPr>
              <a:t>Beschäftigung von über </a:t>
            </a:r>
            <a:r>
              <a:rPr lang="de-DE" sz="2000" b="1" dirty="0">
                <a:latin typeface="+mn-lt"/>
              </a:rPr>
              <a:t>20 französischen Sprachassistentinnen </a:t>
            </a:r>
          </a:p>
          <a:p>
            <a:pPr>
              <a:defRPr/>
            </a:pPr>
            <a:r>
              <a:rPr lang="de-DE" sz="2000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de-DE" sz="2800" b="1" dirty="0" smtClean="0">
                <a:latin typeface="+mn-lt"/>
              </a:rPr>
              <a:t>Konzept</a:t>
            </a:r>
            <a:endParaRPr lang="de-DE" sz="2800" b="1" dirty="0">
              <a:latin typeface="+mn-lt"/>
            </a:endParaRPr>
          </a:p>
        </p:txBody>
      </p:sp>
      <p:sp>
        <p:nvSpPr>
          <p:cNvPr id="19458" name="Inhaltsplatzhalter 2"/>
          <p:cNvSpPr>
            <a:spLocks noGrp="1"/>
          </p:cNvSpPr>
          <p:nvPr>
            <p:ph idx="1"/>
          </p:nvPr>
        </p:nvSpPr>
        <p:spPr>
          <a:xfrm>
            <a:off x="539750" y="2205038"/>
            <a:ext cx="8147050" cy="3416300"/>
          </a:xfrm>
        </p:spPr>
        <p:txBody>
          <a:bodyPr/>
          <a:lstStyle/>
          <a:p>
            <a:pPr marL="342900" lvl="2" indent="-342900"/>
            <a:r>
              <a:rPr lang="de-DE" sz="2000" smtClean="0"/>
              <a:t>nachhaltiger und kontinuierlicher Erwerb sprachlicher und kultureller Kompetenzen</a:t>
            </a:r>
          </a:p>
          <a:p>
            <a:pPr marL="342900" lvl="2" indent="-342900"/>
            <a:r>
              <a:rPr lang="de-DE" sz="2000" smtClean="0"/>
              <a:t>erfolgreiche Gestaltung von Übergangen </a:t>
            </a:r>
          </a:p>
          <a:p>
            <a:pPr marL="342900" lvl="2" indent="-342900"/>
            <a:r>
              <a:rPr lang="de-DE" sz="2000" smtClean="0"/>
              <a:t>Einbeziehen  bereits erworbener Sprachkompetenzen</a:t>
            </a:r>
          </a:p>
          <a:p>
            <a:pPr marL="342900" lvl="2" indent="-342900"/>
            <a:r>
              <a:rPr lang="de-DE" sz="2000" smtClean="0"/>
              <a:t>Erweiterung der Kompetenzen </a:t>
            </a:r>
          </a:p>
          <a:p>
            <a:pPr marL="342900" lvl="2" indent="-342900"/>
            <a:r>
              <a:rPr lang="de-DE" sz="2000" smtClean="0"/>
              <a:t>Übertragbarkeit der Spracherwerbskompetenz</a:t>
            </a:r>
          </a:p>
          <a:p>
            <a:endParaRPr lang="de-DE" sz="2000" b="1" smtClean="0"/>
          </a:p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80400" cy="1008062"/>
          </a:xfrm>
        </p:spPr>
        <p:txBody>
          <a:bodyPr/>
          <a:lstStyle/>
          <a:p>
            <a:pPr>
              <a:defRPr/>
            </a:pPr>
            <a:r>
              <a:rPr lang="de-DE" sz="2800" b="1" dirty="0" smtClean="0">
                <a:latin typeface="+mn-lt"/>
              </a:rPr>
              <a:t>Maßnahmen</a:t>
            </a:r>
            <a:endParaRPr lang="de-DE" sz="2800" b="1" dirty="0">
              <a:latin typeface="+mn-lt"/>
            </a:endParaRP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>
          <a:xfrm>
            <a:off x="323850" y="2205038"/>
            <a:ext cx="8362950" cy="3921125"/>
          </a:xfrm>
        </p:spPr>
        <p:txBody>
          <a:bodyPr/>
          <a:lstStyle/>
          <a:p>
            <a:r>
              <a:rPr lang="de-DE" sz="2000" smtClean="0"/>
              <a:t>Sprachvermittlung ab der frühen Kindheit bis zum Sekundarbereich</a:t>
            </a:r>
          </a:p>
          <a:p>
            <a:r>
              <a:rPr lang="de-DE" sz="2000" smtClean="0"/>
              <a:t>Neugierde auf Frankreich wecken  und erhalten</a:t>
            </a:r>
          </a:p>
          <a:p>
            <a:r>
              <a:rPr lang="de-DE" sz="2000" smtClean="0"/>
              <a:t>Lernbereitschaft wecken</a:t>
            </a:r>
          </a:p>
          <a:p>
            <a:r>
              <a:rPr lang="de-DE" sz="2000" smtClean="0"/>
              <a:t>Sprache und Lebensart des Nachbarn kennen lernen und erlebbar machen</a:t>
            </a:r>
          </a:p>
          <a:p>
            <a:r>
              <a:rPr lang="de-DE" sz="2000" smtClean="0"/>
              <a:t>Erwerb sprachlicher und kultureller Kompetenzen </a:t>
            </a:r>
          </a:p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468313" y="163830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b="1" smtClean="0"/>
              <a:t>Aufgaben</a:t>
            </a:r>
            <a:endParaRPr lang="de-DE" sz="2800" smtClean="0">
              <a:latin typeface="Myriad Pro"/>
            </a:endParaRPr>
          </a:p>
        </p:txBody>
      </p:sp>
      <p:sp>
        <p:nvSpPr>
          <p:cNvPr id="21506" name="Inhaltsplatzhalter 2"/>
          <p:cNvSpPr>
            <a:spLocks noGrp="1"/>
          </p:cNvSpPr>
          <p:nvPr>
            <p:ph idx="1"/>
          </p:nvPr>
        </p:nvSpPr>
        <p:spPr>
          <a:xfrm>
            <a:off x="552450" y="3105150"/>
            <a:ext cx="8280400" cy="2087563"/>
          </a:xfrm>
        </p:spPr>
        <p:txBody>
          <a:bodyPr/>
          <a:lstStyle/>
          <a:p>
            <a:r>
              <a:rPr lang="de-DE" sz="2000" smtClean="0"/>
              <a:t>kontinuierliche immersive Sprachangebote für die 1. Und 2. Klasse </a:t>
            </a:r>
          </a:p>
          <a:p>
            <a:r>
              <a:rPr lang="de-DE" sz="2000" smtClean="0"/>
              <a:t>Förderung der emergenten interkulturellen Kompetenz</a:t>
            </a:r>
          </a:p>
          <a:p>
            <a:r>
              <a:rPr lang="de-DE" sz="2000" smtClean="0"/>
              <a:t>Elternarbeit</a:t>
            </a:r>
          </a:p>
          <a:p>
            <a:r>
              <a:rPr lang="de-DE" sz="2000" smtClean="0"/>
              <a:t>Öffentlichkeitsarbeit</a:t>
            </a:r>
          </a:p>
          <a:p>
            <a:r>
              <a:rPr lang="de-DE" sz="2000" smtClean="0"/>
              <a:t>Qualifizierung, Fort- und Weiterbildung  </a:t>
            </a:r>
          </a:p>
          <a:p>
            <a:pPr eaLnBrk="1" hangingPunct="1">
              <a:lnSpc>
                <a:spcPct val="80000"/>
              </a:lnSpc>
            </a:pPr>
            <a:endParaRPr lang="de-DE" sz="1600" smtClean="0"/>
          </a:p>
        </p:txBody>
      </p:sp>
      <p:pic>
        <p:nvPicPr>
          <p:cNvPr id="21507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2778">
            <a:off x="5630863" y="4395788"/>
            <a:ext cx="30670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feld 5"/>
          <p:cNvSpPr txBox="1">
            <a:spLocks noChangeArrowheads="1"/>
          </p:cNvSpPr>
          <p:nvPr/>
        </p:nvSpPr>
        <p:spPr bwMode="auto">
          <a:xfrm rot="529668">
            <a:off x="5508625" y="6227763"/>
            <a:ext cx="27606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Fortbildung in der CEB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088" y="941388"/>
            <a:ext cx="8291512" cy="1373187"/>
          </a:xfrm>
        </p:spPr>
        <p:txBody>
          <a:bodyPr/>
          <a:lstStyle/>
          <a:p>
            <a:pPr>
              <a:defRPr/>
            </a:pPr>
            <a:r>
              <a:rPr lang="de-DE" sz="2800" b="1" dirty="0" smtClean="0">
                <a:latin typeface="+mn-lt"/>
              </a:rPr>
              <a:t>Angebote und Aktionen</a:t>
            </a:r>
            <a:endParaRPr lang="de-DE" sz="2800" b="1" dirty="0">
              <a:latin typeface="+mn-lt"/>
            </a:endParaRPr>
          </a:p>
        </p:txBody>
      </p:sp>
      <p:sp>
        <p:nvSpPr>
          <p:cNvPr id="23554" name="Inhaltsplatzhalter 2"/>
          <p:cNvSpPr>
            <a:spLocks noGrp="1"/>
          </p:cNvSpPr>
          <p:nvPr>
            <p:ph idx="1"/>
          </p:nvPr>
        </p:nvSpPr>
        <p:spPr>
          <a:xfrm>
            <a:off x="395288" y="2781300"/>
            <a:ext cx="8291512" cy="3344863"/>
          </a:xfrm>
        </p:spPr>
        <p:txBody>
          <a:bodyPr/>
          <a:lstStyle/>
          <a:p>
            <a:r>
              <a:rPr lang="de-DE" sz="2000" smtClean="0"/>
              <a:t>Neugierde auf das Nachbarland wecken und erhalten,</a:t>
            </a:r>
          </a:p>
          <a:p>
            <a:r>
              <a:rPr lang="de-DE" sz="2000" smtClean="0"/>
              <a:t>eine positive Emotionalität und Freude schaffen</a:t>
            </a:r>
          </a:p>
          <a:p>
            <a:r>
              <a:rPr lang="de-DE" sz="2000" smtClean="0"/>
              <a:t>Orientierung an der Lebenswelt und dem Alltag der Kinder</a:t>
            </a:r>
          </a:p>
          <a:p>
            <a:r>
              <a:rPr lang="de-DE" sz="2000" smtClean="0"/>
              <a:t> alltags integrierbare und wiederholbare Methoden nutzen</a:t>
            </a:r>
          </a:p>
          <a:p>
            <a:r>
              <a:rPr lang="de-DE" sz="2000" smtClean="0"/>
              <a:t>gelebte Nähe und Grenznähe einbeziehen</a:t>
            </a:r>
          </a:p>
        </p:txBody>
      </p:sp>
      <p:pic>
        <p:nvPicPr>
          <p:cNvPr id="23555" name="Grafik 3" descr="FGTS Brotdor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34856">
            <a:off x="5788025" y="4724400"/>
            <a:ext cx="2141538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feld 4"/>
          <p:cNvSpPr txBox="1">
            <a:spLocks noChangeArrowheads="1"/>
          </p:cNvSpPr>
          <p:nvPr/>
        </p:nvSpPr>
        <p:spPr bwMode="auto">
          <a:xfrm rot="1113906" flipH="1">
            <a:off x="6396038" y="4573588"/>
            <a:ext cx="26654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FGTS Brotdorf in Metz</a:t>
            </a:r>
          </a:p>
        </p:txBody>
      </p:sp>
      <p:pic>
        <p:nvPicPr>
          <p:cNvPr id="6" name="Picture 4" descr="http://ecoles-cholet123.ac-nantes.fr/site/geste/files/2010/06/matinee-sportive-22-06-10-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93665" flipH="1" flipV="1">
            <a:off x="1209938" y="5027629"/>
            <a:ext cx="2399255" cy="1513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8" name="Textfeld 7"/>
          <p:cNvSpPr txBox="1">
            <a:spLocks noChangeArrowheads="1"/>
          </p:cNvSpPr>
          <p:nvPr/>
        </p:nvSpPr>
        <p:spPr bwMode="auto">
          <a:xfrm rot="10247353" flipV="1">
            <a:off x="3778250" y="5822950"/>
            <a:ext cx="903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Jeux d´enfanfs  FGTS Losheim</a:t>
            </a:r>
          </a:p>
        </p:txBody>
      </p:sp>
      <p:pic>
        <p:nvPicPr>
          <p:cNvPr id="23559" name="Picture 2" descr="C:\Users\estherd\AppData\Local\Temp\IMG_20130529_1652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23175">
            <a:off x="7240588" y="1389063"/>
            <a:ext cx="1849437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C:\Users\estherd\AppData\Local\Temp\IMG_20130409_1554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39945">
            <a:off x="814388" y="1163638"/>
            <a:ext cx="1452562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feld 8"/>
          <p:cNvSpPr txBox="1">
            <a:spLocks noChangeArrowheads="1"/>
          </p:cNvSpPr>
          <p:nvPr/>
        </p:nvSpPr>
        <p:spPr bwMode="auto">
          <a:xfrm rot="-9432246" flipH="1" flipV="1">
            <a:off x="6483350" y="3317875"/>
            <a:ext cx="2551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Projektarbeit</a:t>
            </a:r>
            <a:r>
              <a:rPr lang="de-DE"/>
              <a:t>  </a:t>
            </a:r>
            <a:r>
              <a:rPr lang="de-DE" sz="1200"/>
              <a:t>FGTS St. Ingbert</a:t>
            </a:r>
          </a:p>
        </p:txBody>
      </p:sp>
      <p:sp>
        <p:nvSpPr>
          <p:cNvPr id="23562" name="Textfeld 9"/>
          <p:cNvSpPr txBox="1">
            <a:spLocks noChangeArrowheads="1"/>
          </p:cNvSpPr>
          <p:nvPr/>
        </p:nvSpPr>
        <p:spPr bwMode="auto">
          <a:xfrm rot="9271882" flipV="1">
            <a:off x="87313" y="925513"/>
            <a:ext cx="2544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Arbeitsgemeinschaften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1288" y="1052513"/>
            <a:ext cx="8004176" cy="647700"/>
          </a:xfrm>
        </p:spPr>
        <p:txBody>
          <a:bodyPr/>
          <a:lstStyle/>
          <a:p>
            <a:pPr>
              <a:defRPr/>
            </a:pPr>
            <a:r>
              <a:rPr lang="de-DE" sz="2800" b="1" dirty="0" smtClean="0">
                <a:latin typeface="+mn-lt"/>
              </a:rPr>
              <a:t>Umsetzung  </a:t>
            </a:r>
            <a:endParaRPr lang="de-DE" sz="2800" b="1" dirty="0">
              <a:latin typeface="+mn-lt"/>
            </a:endParaRPr>
          </a:p>
        </p:txBody>
      </p:sp>
      <p:sp>
        <p:nvSpPr>
          <p:cNvPr id="24578" name="Inhaltsplatzhalter 2"/>
          <p:cNvSpPr>
            <a:spLocks noGrp="1"/>
          </p:cNvSpPr>
          <p:nvPr>
            <p:ph idx="1"/>
          </p:nvPr>
        </p:nvSpPr>
        <p:spPr>
          <a:xfrm>
            <a:off x="611188" y="2133600"/>
            <a:ext cx="8075612" cy="4391025"/>
          </a:xfrm>
        </p:spPr>
        <p:txBody>
          <a:bodyPr/>
          <a:lstStyle/>
          <a:p>
            <a:r>
              <a:rPr lang="de-DE" sz="2000" smtClean="0"/>
              <a:t>Sprachangebote in Kleingruppen, in Assistenz und  im Tandem </a:t>
            </a:r>
          </a:p>
          <a:p>
            <a:r>
              <a:rPr lang="de-DE" sz="2000" smtClean="0"/>
              <a:t>Projekte</a:t>
            </a:r>
          </a:p>
          <a:p>
            <a:r>
              <a:rPr lang="de-DE" sz="2000" smtClean="0"/>
              <a:t>Arbeitsgemeinschaften </a:t>
            </a:r>
          </a:p>
          <a:p>
            <a:r>
              <a:rPr lang="de-DE" sz="2000" smtClean="0"/>
              <a:t>Partnertreffen/ Aktionstage und Austauschtage </a:t>
            </a:r>
          </a:p>
          <a:p>
            <a:r>
              <a:rPr lang="de-DE" sz="2000" smtClean="0"/>
              <a:t>Besuche in Partnerschulen</a:t>
            </a:r>
          </a:p>
          <a:p>
            <a:r>
              <a:rPr lang="de-DE" sz="2000" smtClean="0"/>
              <a:t>Besuche in Frankreich</a:t>
            </a:r>
          </a:p>
          <a:p>
            <a:r>
              <a:rPr lang="de-DE" sz="2000" smtClean="0"/>
              <a:t>Feste, Aufführungen bei Schulfesten</a:t>
            </a:r>
          </a:p>
          <a:p>
            <a:r>
              <a:rPr lang="de-DE" sz="2000" smtClean="0"/>
              <a:t>Beteiligung bei öffentlichen Veranstaltungen </a:t>
            </a:r>
          </a:p>
          <a:p>
            <a:r>
              <a:rPr lang="de-DE" sz="2000" smtClean="0"/>
              <a:t>Wettbewerbe  </a:t>
            </a:r>
          </a:p>
          <a:p>
            <a:r>
              <a:rPr lang="de-DE" sz="2000" smtClean="0"/>
              <a:t>Sprachkurse </a:t>
            </a:r>
          </a:p>
          <a:p>
            <a:r>
              <a:rPr lang="de-DE" sz="2000" smtClean="0"/>
              <a:t>Elternarbeit</a:t>
            </a:r>
          </a:p>
          <a:p>
            <a:r>
              <a:rPr lang="de-DE" sz="2000" smtClean="0"/>
              <a:t>Qualifizierung </a:t>
            </a:r>
          </a:p>
          <a:p>
            <a:endParaRPr lang="de-DE" sz="2000" smtClean="0"/>
          </a:p>
          <a:p>
            <a:endParaRPr lang="de-DE" sz="2000" smtClean="0"/>
          </a:p>
          <a:p>
            <a:endParaRPr lang="de-DE" sz="2000" smtClean="0"/>
          </a:p>
          <a:p>
            <a:endParaRPr lang="de-DE" sz="2000" smtClean="0"/>
          </a:p>
          <a:p>
            <a:endParaRPr lang="de-DE" sz="2000" smtClean="0"/>
          </a:p>
        </p:txBody>
      </p:sp>
      <p:sp>
        <p:nvSpPr>
          <p:cNvPr id="24579" name="Textfeld 6"/>
          <p:cNvSpPr txBox="1">
            <a:spLocks noChangeArrowheads="1"/>
          </p:cNvSpPr>
          <p:nvPr/>
        </p:nvSpPr>
        <p:spPr bwMode="auto">
          <a:xfrm>
            <a:off x="3887788" y="6548438"/>
            <a:ext cx="1368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/>
              <a:t>Fortbildung</a:t>
            </a:r>
            <a:r>
              <a:rPr lang="de-DE" sz="1200"/>
              <a:t> </a:t>
            </a:r>
          </a:p>
        </p:txBody>
      </p:sp>
      <p:pic>
        <p:nvPicPr>
          <p:cNvPr id="24580" name="Grafik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35400" y="5730875"/>
            <a:ext cx="9001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David\Desktop\P1220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42051" flipH="1">
            <a:off x="6752728" y="4417309"/>
            <a:ext cx="1881666" cy="1258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2" name="Textfeld 11"/>
          <p:cNvSpPr txBox="1">
            <a:spLocks noChangeArrowheads="1"/>
          </p:cNvSpPr>
          <p:nvPr/>
        </p:nvSpPr>
        <p:spPr bwMode="auto">
          <a:xfrm>
            <a:off x="5568950" y="3983038"/>
            <a:ext cx="1962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/>
              <a:t>Sprachangebote</a:t>
            </a:r>
          </a:p>
        </p:txBody>
      </p:sp>
      <p:pic>
        <p:nvPicPr>
          <p:cNvPr id="13" name="Picture 4" descr="C:\Users\David\Desktop\P1220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34845">
            <a:off x="6589888" y="2773975"/>
            <a:ext cx="2016224" cy="1348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84" name="Textfeld 13"/>
          <p:cNvSpPr txBox="1">
            <a:spLocks noChangeArrowheads="1"/>
          </p:cNvSpPr>
          <p:nvPr/>
        </p:nvSpPr>
        <p:spPr bwMode="auto">
          <a:xfrm>
            <a:off x="7456488" y="5872163"/>
            <a:ext cx="1614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/>
              <a:t>Kleingruppenarbeit</a:t>
            </a:r>
          </a:p>
        </p:txBody>
      </p:sp>
      <p:pic>
        <p:nvPicPr>
          <p:cNvPr id="24585" name="Inhaltsplatzhalter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9395" flipH="1">
            <a:off x="5053013" y="5345113"/>
            <a:ext cx="237648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" descr="C:\Users\estherd\AppData\Local\Temp\IMG_20130321_1625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113379">
            <a:off x="7578725" y="1604963"/>
            <a:ext cx="137001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feld 3"/>
          <p:cNvSpPr txBox="1">
            <a:spLocks noChangeArrowheads="1"/>
          </p:cNvSpPr>
          <p:nvPr/>
        </p:nvSpPr>
        <p:spPr bwMode="auto">
          <a:xfrm rot="728241">
            <a:off x="7775575" y="1296988"/>
            <a:ext cx="11191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cs typeface="Arial" charset="0"/>
              </a:rPr>
              <a:t>Projekte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Bildschirmpräsentation (4:3)</PresentationFormat>
  <Paragraphs>123</Paragraphs>
  <Slides>16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Myriad Pro</vt:lpstr>
      <vt:lpstr>ＭＳ Ｐゴシック</vt:lpstr>
      <vt:lpstr>Larissa</vt:lpstr>
      <vt:lpstr>   Förderung der Sprachkompetenz in Moselle, im Saarland und in Rheinland-Pfalz Développement de la compétence linguistique en Moselle, Sarre et Rhénanie-Palatinat  Mehr Sprachen, mehr Freunde! Mehr Sprachen, mehr Zukunftschancen Davantage de langues, davantage d’amis ! davantage de langues, davantage de chances d’avenir  Zweisprachige Erziehung und Bildung durch Muttersprachler ab der frühen Kindheit Education bilingue et enseignement dispensé par des locuteurs natifs dès la petite enfance    </vt:lpstr>
      <vt:lpstr>Ziele der zweisprachigen Bildung und Erziehung </vt:lpstr>
      <vt:lpstr>In der Großregion  </vt:lpstr>
      <vt:lpstr>Im Saarland  </vt:lpstr>
      <vt:lpstr>Konzept</vt:lpstr>
      <vt:lpstr>Maßnahmen</vt:lpstr>
      <vt:lpstr>Aufgaben</vt:lpstr>
      <vt:lpstr>Angebote und Aktionen</vt:lpstr>
      <vt:lpstr>Umsetzung  </vt:lpstr>
      <vt:lpstr>Vielzahl und Vielfalt von Aktionen</vt:lpstr>
      <vt:lpstr>Zahlen  für die Großregion</vt:lpstr>
      <vt:lpstr> Zahlen für das Saarland </vt:lpstr>
      <vt:lpstr>Zahlen für den Landkreis Merzig-Wadern</vt:lpstr>
      <vt:lpstr> Möglichkeiten</vt:lpstr>
      <vt:lpstr>Zukunft</vt:lpstr>
      <vt:lpstr>Folie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Vermittlung und Förderung der Sprachkompetenz durch Projektarbeit</dc:title>
  <dc:creator>Heidi Hilt</dc:creator>
  <cp:lastModifiedBy>CEB</cp:lastModifiedBy>
  <cp:revision>88</cp:revision>
  <dcterms:created xsi:type="dcterms:W3CDTF">2013-05-12T14:02:10Z</dcterms:created>
  <dcterms:modified xsi:type="dcterms:W3CDTF">2015-06-18T11:12:58Z</dcterms:modified>
</cp:coreProperties>
</file>